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71" r:id="rId5"/>
    <p:sldId id="257" r:id="rId6"/>
    <p:sldId id="259" r:id="rId7"/>
    <p:sldId id="261" r:id="rId8"/>
    <p:sldId id="263" r:id="rId9"/>
    <p:sldId id="265" r:id="rId10"/>
    <p:sldId id="268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CF55E0-76E5-4CD9-A2A8-E9C296629253}" v="27" dt="2021-02-14T19:16:11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AF1CFF-FA2B-4359-AB65-8F1AF644B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C171535-18EE-49E4-B87A-8DEF97425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B627C9-C072-48BE-8A2F-0C019D4F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58C6-BF96-4E77-9A11-E1F955EB486D}" type="datetimeFigureOut">
              <a:rPr lang="it-IT" smtClean="0"/>
              <a:t>27/02/2021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96BB68-836F-4735-A54B-0A6C13E7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5F0B13-6D11-4D4C-AAC1-2FEDD377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021E-7886-41CE-A56D-1226CA698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01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512E4-65A2-4348-B6A9-B733CEAD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9D4531-6953-4A44-9D53-A75B26851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05CB25-7325-4190-8955-B675378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58C6-BF96-4E77-9A11-E1F955EB486D}" type="datetimeFigureOut">
              <a:rPr lang="it-IT" smtClean="0"/>
              <a:t>27/02/2021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65E78E-C066-4866-A4B7-28901FAA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CED388-CE2E-470C-ABAD-645A95C1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021E-7886-41CE-A56D-1226CA698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01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EBD887B-84FA-4C31-861D-A1C6FB7A1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7F0EE7-FDC0-4656-9B55-C001C4DD9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53405E-3AC3-488C-BC89-4796DC69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58C6-BF96-4E77-9A11-E1F955EB486D}" type="datetimeFigureOut">
              <a:rPr lang="it-IT" smtClean="0"/>
              <a:t>27/02/2021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4B9C65-42CE-4EF2-AC2D-FA7461C9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EC84C8-CF0B-495D-9B5E-428714DA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021E-7886-41CE-A56D-1226CA698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93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74CDAE-79B4-473E-BBC7-D743DB7E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BDE68B-8301-4093-A967-D25A07828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74753A-7E0E-48BA-9863-F9400601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58C6-BF96-4E77-9A11-E1F955EB486D}" type="datetimeFigureOut">
              <a:rPr lang="it-IT" smtClean="0"/>
              <a:t>27/02/2021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6F4D8B-15D0-414E-B561-C65BBFB2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464B8C-8E3A-4953-89E6-9D7FF79B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021E-7886-41CE-A56D-1226CA698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19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C9293A-6765-49EC-B0F0-3201E768C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8EBE73-0970-4E21-8238-579F7824F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D816C9-161E-4E85-BC85-A76A26CF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58C6-BF96-4E77-9A11-E1F955EB486D}" type="datetimeFigureOut">
              <a:rPr lang="it-IT" smtClean="0"/>
              <a:t>27/02/2021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B0419-6E39-49DA-BF69-A442A279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A162E7-8ED3-4CD8-AEC4-672ED18B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021E-7886-41CE-A56D-1226CA698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79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CD1EDF-29D7-4A4C-9B38-EA80AA88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A3E894-BF25-43A0-AD38-087AE259C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04E5D2-C828-4465-9E7B-E00C238E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2638D1-9EE8-4AC5-AA9F-12CDD251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58C6-BF96-4E77-9A11-E1F955EB486D}" type="datetimeFigureOut">
              <a:rPr lang="it-IT" smtClean="0"/>
              <a:t>27/02/2021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B4F0C5-EA3A-4DD6-9CAA-530F64A4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3DDC2D-D6E5-4BC7-8845-4ADE46E4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021E-7886-41CE-A56D-1226CA698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80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42445C-9559-41C0-B4BE-82DB9281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4EDD00-DBA4-4E19-9E02-1312D2F24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AFC472-1986-40DD-8073-938F14DD2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63B3173-AEEC-4182-9E9C-6780A65B3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42C5D3-55D6-495E-99FC-53B38D612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55A097E-5B49-4D77-B2C9-9B3450B5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58C6-BF96-4E77-9A11-E1F955EB486D}" type="datetimeFigureOut">
              <a:rPr lang="it-IT" smtClean="0"/>
              <a:t>27/02/2021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5FC1B1C-86FA-44FE-AAF8-639E6FFD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DAD15EA-84D7-4AD9-B8F4-03C67A4F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021E-7886-41CE-A56D-1226CA698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89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631A43-8A89-4BB4-A267-2ED3C912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28CECF-203A-4C06-AD16-2982287A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58C6-BF96-4E77-9A11-E1F955EB486D}" type="datetimeFigureOut">
              <a:rPr lang="it-IT" smtClean="0"/>
              <a:t>27/02/2021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AC6AE2-F3D7-4A61-8FB2-ED241A28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DAC91E-0551-41AC-B5DE-531F58B6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021E-7886-41CE-A56D-1226CA698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88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BAED13E-86E5-4FBF-B31E-BDC4C534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58C6-BF96-4E77-9A11-E1F955EB486D}" type="datetimeFigureOut">
              <a:rPr lang="it-IT" smtClean="0"/>
              <a:t>27/02/2021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1908A4-2473-464B-B97B-C3171F71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22F8D1-10A6-4A9D-B54F-6ABAAFC7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021E-7886-41CE-A56D-1226CA698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34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6C53D5-4898-4F7E-ACE5-A6BF0E3C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027CA5-A66A-4D23-B313-174EDA5D1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9F9CE6-0B64-484B-8B9C-5DDED6BEF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A12117-FCFC-43A0-A555-692D1F74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58C6-BF96-4E77-9A11-E1F955EB486D}" type="datetimeFigureOut">
              <a:rPr lang="it-IT" smtClean="0"/>
              <a:t>27/02/2021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8E4159-1FBE-4291-8C5D-726447E1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D88978-F692-4888-925E-38151D5C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021E-7886-41CE-A56D-1226CA698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58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02AF73-17A9-4136-BE49-663FCADF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1AAFDC9-F6B5-451E-9F2F-4C1D84857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7067D4-E13B-4788-948B-8640A7CD5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F53204-A826-4C31-8018-910A7CCF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58C6-BF96-4E77-9A11-E1F955EB486D}" type="datetimeFigureOut">
              <a:rPr lang="it-IT" smtClean="0"/>
              <a:t>27/02/2021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004C8B-44A4-4ACC-9926-9311A811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9171E1-4D06-41AE-9B2D-20A7A5B5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021E-7886-41CE-A56D-1226CA698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69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2EBB777-BC9B-471D-9D48-323D69AF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00D971-68B4-4299-A243-A593B1562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E1840B-8E94-44FC-9338-FA08F56C0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58C6-BF96-4E77-9A11-E1F955EB486D}" type="datetimeFigureOut">
              <a:rPr lang="it-IT" smtClean="0"/>
              <a:t>27/02/2021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E9288E-3FA8-4D33-8C9D-0CC047C7F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3DFC1D-4B4E-4DD7-ABEC-0BC05A2F1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7021E-7886-41CE-A56D-1226CA6984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2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Esercito_Popolare_di_Liberazione_della_Jugoslavia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t.wikipedia.org/wiki/Esodo_giuliano_dalmata" TargetMode="External"/><Relationship Id="rId4" Type="http://schemas.openxmlformats.org/officeDocument/2006/relationships/hyperlink" Target="https://it.wikipedia.org/wiki/Venezia_Giuli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t.wikipedia.org/wiki/Istria" TargetMode="External"/><Relationship Id="rId4" Type="http://schemas.openxmlformats.org/officeDocument/2006/relationships/hyperlink" Target="https://it.wikipedia.org/wiki/Venezia_Giuli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9" name="Straight Connector 1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45D26C7-2309-4BEF-AA52-3DE0EBD46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4" r="20184" b="-3"/>
          <a:stretch/>
        </p:blipFill>
        <p:spPr>
          <a:xfrm>
            <a:off x="319088" y="2606675"/>
            <a:ext cx="3798888" cy="3803650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</p:spPr>
      </p:pic>
      <p:pic>
        <p:nvPicPr>
          <p:cNvPr id="1026" name="Picture 2" descr="Risultato immagini per foibe disegno">
            <a:extLst>
              <a:ext uri="{FF2B5EF4-FFF2-40B4-BE49-F238E27FC236}">
                <a16:creationId xmlns:a16="http://schemas.microsoft.com/office/drawing/2014/main" id="{67B04E6C-73FB-49C2-B37B-2625EE617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36"/>
          <a:stretch/>
        </p:blipFill>
        <p:spPr bwMode="auto">
          <a:xfrm>
            <a:off x="4195763" y="2606675"/>
            <a:ext cx="3697288" cy="3803650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Immagine che contiene esterni, natura, buco&#10;&#10;Descrizione generata automaticamente">
            <a:extLst>
              <a:ext uri="{FF2B5EF4-FFF2-40B4-BE49-F238E27FC236}">
                <a16:creationId xmlns:a16="http://schemas.microsoft.com/office/drawing/2014/main" id="{4A14A13D-EA16-44BF-828E-96F65547EA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" r="1" b="1"/>
          <a:stretch/>
        </p:blipFill>
        <p:spPr>
          <a:xfrm>
            <a:off x="7972425" y="2606675"/>
            <a:ext cx="3843338" cy="3803650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A40605C-E6F1-4272-9A96-2E253C280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66578"/>
            <a:ext cx="11139854" cy="930447"/>
          </a:xfrm>
        </p:spPr>
        <p:txBody>
          <a:bodyPr>
            <a:normAutofit/>
          </a:bodyPr>
          <a:lstStyle/>
          <a:p>
            <a:r>
              <a:rPr lang="it-IT" sz="5400">
                <a:solidFill>
                  <a:srgbClr val="FFFFFF"/>
                </a:solidFill>
              </a:rPr>
              <a:t>LE FOIBE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E0B3A9-B1B2-4C37-B3F1-1E4E3E580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25638"/>
            <a:ext cx="9144000" cy="420001"/>
          </a:xfrm>
        </p:spPr>
        <p:txBody>
          <a:bodyPr>
            <a:normAutofit/>
          </a:bodyPr>
          <a:lstStyle/>
          <a:p>
            <a:r>
              <a:rPr lang="it-IT" sz="1700" dirty="0">
                <a:solidFill>
                  <a:srgbClr val="FF0AA3"/>
                </a:solidFill>
              </a:rPr>
              <a:t>10 FEBBRAIO: GIORNATA DEL RICORDO DELLE VITTIME DELLE FOIBE E DELL’ESODO GIULIANO VENETO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4DE5C43-1066-458D-A8B3-8FE40F0A2903}"/>
              </a:ext>
            </a:extLst>
          </p:cNvPr>
          <p:cNvSpPr/>
          <p:nvPr/>
        </p:nvSpPr>
        <p:spPr>
          <a:xfrm>
            <a:off x="9581965" y="6305047"/>
            <a:ext cx="2547891" cy="5242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Rebecca Arena</a:t>
            </a:r>
          </a:p>
          <a:p>
            <a:pPr algn="ctr"/>
            <a:r>
              <a:rPr lang="it-IT" dirty="0"/>
              <a:t>3°A</a:t>
            </a:r>
          </a:p>
        </p:txBody>
      </p:sp>
    </p:spTree>
    <p:extLst>
      <p:ext uri="{BB962C8B-B14F-4D97-AF65-F5344CB8AC3E}">
        <p14:creationId xmlns:p14="http://schemas.microsoft.com/office/powerpoint/2010/main" val="276729650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esterni, carrello, tirando, trasporto&#10;&#10;Descrizione generata automaticamente">
            <a:extLst>
              <a:ext uri="{FF2B5EF4-FFF2-40B4-BE49-F238E27FC236}">
                <a16:creationId xmlns:a16="http://schemas.microsoft.com/office/drawing/2014/main" id="{757A3545-A45E-40A8-A8BF-1005BB7CB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7" r="18803" b="-1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F27085F-6031-4F6E-AC90-1D60BD2A889C}"/>
              </a:ext>
            </a:extLst>
          </p:cNvPr>
          <p:cNvSpPr/>
          <p:nvPr/>
        </p:nvSpPr>
        <p:spPr>
          <a:xfrm>
            <a:off x="4107712" y="1619250"/>
            <a:ext cx="3976577" cy="419675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Nel 1945 Tito, capo </a:t>
            </a:r>
            <a:r>
              <a:rPr lang="en-US" sz="1600" dirty="0" err="1">
                <a:solidFill>
                  <a:schemeClr val="bg1"/>
                </a:solidFill>
              </a:rPr>
              <a:t>dei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  <a:hlinkClick r:id="rId3" tooltip="Esercito Popolare di Liberazione della Jugoslav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partigiani </a:t>
            </a:r>
            <a:r>
              <a:rPr lang="en-US" sz="1600" dirty="0" err="1">
                <a:solidFill>
                  <a:schemeClr val="bg1"/>
                </a:solidFill>
                <a:hlinkClick r:id="rId3" tooltip="Esercito Popolare di Liberazione della Jugoslav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comunisti</a:t>
            </a:r>
            <a:r>
              <a:rPr lang="en-US" sz="1600" dirty="0">
                <a:solidFill>
                  <a:schemeClr val="bg1"/>
                </a:solidFill>
                <a:hlinkClick r:id="rId3" tooltip="Esercito Popolare di Liberazione della Jugoslav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 err="1">
                <a:solidFill>
                  <a:schemeClr val="bg1"/>
                </a:solidFill>
                <a:hlinkClick r:id="rId3" tooltip="Esercito Popolare di Liberazione della Jugoslav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iugoslavi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mentre</a:t>
            </a:r>
            <a:r>
              <a:rPr lang="en-US" sz="1600" dirty="0">
                <a:solidFill>
                  <a:schemeClr val="bg1"/>
                </a:solidFill>
              </a:rPr>
              <a:t> il </a:t>
            </a:r>
            <a:r>
              <a:rPr lang="en-US" sz="1600" dirty="0" err="1">
                <a:solidFill>
                  <a:schemeClr val="bg1"/>
                </a:solidFill>
              </a:rPr>
              <a:t>territorio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iugoslavo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veniva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liberato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occupò</a:t>
            </a:r>
            <a:r>
              <a:rPr lang="en-US" sz="1600" dirty="0">
                <a:solidFill>
                  <a:schemeClr val="bg1"/>
                </a:solidFill>
              </a:rPr>
              <a:t> la </a:t>
            </a:r>
            <a:r>
              <a:rPr lang="en-US" sz="1600" dirty="0">
                <a:solidFill>
                  <a:schemeClr val="bg1"/>
                </a:solidFill>
                <a:hlinkClick r:id="rId4" tooltip="Venezia Giul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Venezia Giulia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Le </a:t>
            </a:r>
            <a:r>
              <a:rPr lang="en-US" sz="1600" dirty="0" err="1">
                <a:solidFill>
                  <a:schemeClr val="bg1"/>
                </a:solidFill>
              </a:rPr>
              <a:t>conseguenze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ciò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furono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- </a:t>
            </a:r>
            <a:r>
              <a:rPr lang="en-US" sz="1600" dirty="0" err="1">
                <a:solidFill>
                  <a:schemeClr val="bg1"/>
                </a:solidFill>
              </a:rPr>
              <a:t>l’arresto</a:t>
            </a:r>
            <a:r>
              <a:rPr lang="en-US" sz="1600" dirty="0">
                <a:solidFill>
                  <a:schemeClr val="bg1"/>
                </a:solidFill>
              </a:rPr>
              <a:t> e </a:t>
            </a:r>
            <a:r>
              <a:rPr lang="en-US" sz="1600" dirty="0" err="1">
                <a:solidFill>
                  <a:schemeClr val="bg1"/>
                </a:solidFill>
              </a:rPr>
              <a:t>l’uccisione</a:t>
            </a:r>
            <a:r>
              <a:rPr lang="en-US" sz="1600" dirty="0">
                <a:solidFill>
                  <a:schemeClr val="bg1"/>
                </a:solidFill>
              </a:rPr>
              <a:t> di un </a:t>
            </a:r>
            <a:r>
              <a:rPr lang="en-US" sz="1600" dirty="0" err="1">
                <a:solidFill>
                  <a:schemeClr val="bg1"/>
                </a:solidFill>
              </a:rPr>
              <a:t>numero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imprecisato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italiani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nelle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foibe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Nel 47, con il </a:t>
            </a:r>
            <a:r>
              <a:rPr lang="en-US" sz="1600" dirty="0" err="1">
                <a:solidFill>
                  <a:schemeClr val="bg1"/>
                </a:solidFill>
              </a:rPr>
              <a:t>Trattato</a:t>
            </a:r>
            <a:r>
              <a:rPr lang="en-US" sz="1600" dirty="0">
                <a:solidFill>
                  <a:schemeClr val="bg1"/>
                </a:solidFill>
              </a:rPr>
              <a:t> di Parigi, Zara, Fiume, </a:t>
            </a:r>
            <a:r>
              <a:rPr lang="en-US" sz="1600" dirty="0" err="1">
                <a:solidFill>
                  <a:schemeClr val="bg1"/>
                </a:solidFill>
              </a:rPr>
              <a:t>l’Istria</a:t>
            </a:r>
            <a:r>
              <a:rPr lang="en-US" sz="1600" dirty="0">
                <a:solidFill>
                  <a:schemeClr val="bg1"/>
                </a:solidFill>
              </a:rPr>
              <a:t> e Pola </a:t>
            </a:r>
            <a:r>
              <a:rPr lang="en-US" sz="1600" dirty="0" err="1">
                <a:solidFill>
                  <a:schemeClr val="bg1"/>
                </a:solidFill>
              </a:rPr>
              <a:t>vennero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cedute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alla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Iugoslavia</a:t>
            </a:r>
            <a:r>
              <a:rPr lang="en-US" sz="1600" dirty="0">
                <a:solidFill>
                  <a:schemeClr val="bg1"/>
                </a:solidFill>
              </a:rPr>
              <a:t> e le </a:t>
            </a:r>
            <a:r>
              <a:rPr lang="en-US" sz="1600" dirty="0" err="1">
                <a:solidFill>
                  <a:schemeClr val="bg1"/>
                </a:solidFill>
              </a:rPr>
              <a:t>conseguenze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immediatamente</a:t>
            </a:r>
            <a:r>
              <a:rPr lang="en-US" sz="1600" dirty="0">
                <a:solidFill>
                  <a:schemeClr val="bg1"/>
                </a:solidFill>
              </a:rPr>
              <a:t> successive </a:t>
            </a:r>
            <a:r>
              <a:rPr lang="en-US" sz="1600" dirty="0" err="1">
                <a:solidFill>
                  <a:schemeClr val="bg1"/>
                </a:solidFill>
              </a:rPr>
              <a:t>furono</a:t>
            </a:r>
            <a:r>
              <a:rPr lang="en-US" sz="1600" dirty="0">
                <a:solidFill>
                  <a:schemeClr val="bg1"/>
                </a:solidFill>
              </a:rPr>
              <a:t> la </a:t>
            </a:r>
            <a:r>
              <a:rPr lang="en-US" sz="1600" dirty="0" err="1">
                <a:solidFill>
                  <a:schemeClr val="bg1"/>
                </a:solidFill>
              </a:rPr>
              <a:t>fuga</a:t>
            </a:r>
            <a:r>
              <a:rPr lang="en-US" sz="1600" dirty="0">
                <a:solidFill>
                  <a:schemeClr val="bg1"/>
                </a:solidFill>
              </a:rPr>
              <a:t> verso </a:t>
            </a:r>
            <a:r>
              <a:rPr lang="en-US" sz="1600" dirty="0" err="1">
                <a:solidFill>
                  <a:schemeClr val="bg1"/>
                </a:solidFill>
              </a:rPr>
              <a:t>l'Italia</a:t>
            </a:r>
            <a:r>
              <a:rPr lang="en-US" sz="1600" dirty="0">
                <a:solidFill>
                  <a:schemeClr val="bg1"/>
                </a:solidFill>
              </a:rPr>
              <a:t> di gran </a:t>
            </a:r>
            <a:r>
              <a:rPr lang="en-US" sz="1600" dirty="0" err="1">
                <a:solidFill>
                  <a:schemeClr val="bg1"/>
                </a:solidFill>
              </a:rPr>
              <a:t>parte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della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popolazione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autoctona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etnia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italiana</a:t>
            </a:r>
            <a:r>
              <a:rPr lang="en-US" sz="1600" dirty="0">
                <a:solidFill>
                  <a:schemeClr val="bg1"/>
                </a:solidFill>
              </a:rPr>
              <a:t> (passata </a:t>
            </a:r>
            <a:r>
              <a:rPr lang="en-US" sz="1600" dirty="0" err="1">
                <a:solidFill>
                  <a:schemeClr val="bg1"/>
                </a:solidFill>
              </a:rPr>
              <a:t>alla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storia</a:t>
            </a:r>
            <a:r>
              <a:rPr lang="en-US" sz="1600" dirty="0">
                <a:solidFill>
                  <a:schemeClr val="bg1"/>
                </a:solidFill>
              </a:rPr>
              <a:t> come "</a:t>
            </a:r>
            <a:r>
              <a:rPr lang="en-US" sz="1600" dirty="0" err="1">
                <a:solidFill>
                  <a:schemeClr val="bg1"/>
                </a:solidFill>
                <a:hlinkClick r:id="rId5" tooltip="Esodo giuliano dalma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esodo</a:t>
            </a:r>
            <a:r>
              <a:rPr lang="en-US" sz="1600" dirty="0">
                <a:solidFill>
                  <a:schemeClr val="bg1"/>
                </a:solidFill>
                <a:hlinkClick r:id="rId5" tooltip="Esodo giuliano dalma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 err="1">
                <a:solidFill>
                  <a:schemeClr val="bg1"/>
                </a:solidFill>
                <a:hlinkClick r:id="rId5" tooltip="Esodo giuliano dalma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giuliano</a:t>
            </a:r>
            <a:r>
              <a:rPr lang="en-US" sz="1600" dirty="0">
                <a:solidFill>
                  <a:schemeClr val="bg1"/>
                </a:solidFill>
                <a:hlinkClick r:id="rId5" tooltip="Esodo giuliano dalma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dirty="0" err="1">
                <a:solidFill>
                  <a:schemeClr val="bg1"/>
                </a:solidFill>
                <a:hlinkClick r:id="rId5" tooltip="Esodo giuliano dalma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dalmata</a:t>
            </a:r>
            <a:r>
              <a:rPr lang="en-US" sz="1400" dirty="0">
                <a:solidFill>
                  <a:schemeClr val="bg1"/>
                </a:solidFill>
              </a:rPr>
              <a:t>").</a:t>
            </a:r>
          </a:p>
        </p:txBody>
      </p:sp>
      <p:pic>
        <p:nvPicPr>
          <p:cNvPr id="3" name="Immagine 2" descr="Immagine che contiene esterni, carrello, tirando, trasporto&#10;&#10;Descrizione generata automaticamente">
            <a:extLst>
              <a:ext uri="{FF2B5EF4-FFF2-40B4-BE49-F238E27FC236}">
                <a16:creationId xmlns:a16="http://schemas.microsoft.com/office/drawing/2014/main" id="{DFA9B511-CE5A-4EFA-928A-C017FEDE0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3" r="18980" b="-1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4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74">
            <a:extLst>
              <a:ext uri="{FF2B5EF4-FFF2-40B4-BE49-F238E27FC236}">
                <a16:creationId xmlns:a16="http://schemas.microsoft.com/office/drawing/2014/main" id="{EE5F705A-5E81-4B3A-8EF4-911982DB3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Freeform: Shape 76">
            <a:extLst>
              <a:ext uri="{FF2B5EF4-FFF2-40B4-BE49-F238E27FC236}">
                <a16:creationId xmlns:a16="http://schemas.microsoft.com/office/drawing/2014/main" id="{E9C2289B-5F5E-43E9-9416-51AC3AF54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3903" y="0"/>
            <a:ext cx="5618097" cy="6858000"/>
          </a:xfrm>
          <a:custGeom>
            <a:avLst/>
            <a:gdLst>
              <a:gd name="connsiteX0" fmla="*/ 0 w 5618097"/>
              <a:gd name="connsiteY0" fmla="*/ 0 h 6858000"/>
              <a:gd name="connsiteX1" fmla="*/ 2543718 w 5618097"/>
              <a:gd name="connsiteY1" fmla="*/ 0 h 6858000"/>
              <a:gd name="connsiteX2" fmla="*/ 3057210 w 5618097"/>
              <a:gd name="connsiteY2" fmla="*/ 0 h 6858000"/>
              <a:gd name="connsiteX3" fmla="*/ 5618097 w 5618097"/>
              <a:gd name="connsiteY3" fmla="*/ 0 h 6858000"/>
              <a:gd name="connsiteX4" fmla="*/ 5618097 w 5618097"/>
              <a:gd name="connsiteY4" fmla="*/ 6858000 h 6858000"/>
              <a:gd name="connsiteX5" fmla="*/ 3057210 w 5618097"/>
              <a:gd name="connsiteY5" fmla="*/ 6858000 h 6858000"/>
              <a:gd name="connsiteX6" fmla="*/ 2543718 w 5618097"/>
              <a:gd name="connsiteY6" fmla="*/ 6858000 h 6858000"/>
              <a:gd name="connsiteX7" fmla="*/ 1 w 5618097"/>
              <a:gd name="connsiteY7" fmla="*/ 6858000 h 6858000"/>
              <a:gd name="connsiteX8" fmla="*/ 4006 w 5618097"/>
              <a:gd name="connsiteY8" fmla="*/ 6854853 h 6858000"/>
              <a:gd name="connsiteX9" fmla="*/ 1619628 w 5618097"/>
              <a:gd name="connsiteY9" fmla="*/ 3429000 h 6858000"/>
              <a:gd name="connsiteX10" fmla="*/ 4006 w 5618097"/>
              <a:gd name="connsiteY10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8097" h="6858000">
                <a:moveTo>
                  <a:pt x="0" y="0"/>
                </a:moveTo>
                <a:lnTo>
                  <a:pt x="2543718" y="0"/>
                </a:lnTo>
                <a:lnTo>
                  <a:pt x="3057210" y="0"/>
                </a:lnTo>
                <a:lnTo>
                  <a:pt x="5618097" y="0"/>
                </a:lnTo>
                <a:lnTo>
                  <a:pt x="5618097" y="6858000"/>
                </a:lnTo>
                <a:lnTo>
                  <a:pt x="3057210" y="6858000"/>
                </a:lnTo>
                <a:lnTo>
                  <a:pt x="2543718" y="6858000"/>
                </a:lnTo>
                <a:lnTo>
                  <a:pt x="1" y="6858000"/>
                </a:lnTo>
                <a:lnTo>
                  <a:pt x="4006" y="6854853"/>
                </a:lnTo>
                <a:cubicBezTo>
                  <a:pt x="990707" y="6040555"/>
                  <a:pt x="1619628" y="4808224"/>
                  <a:pt x="1619628" y="3429000"/>
                </a:cubicBezTo>
                <a:cubicBezTo>
                  <a:pt x="1619628" y="2049777"/>
                  <a:pt x="990707" y="817446"/>
                  <a:pt x="4006" y="314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1665CED-3A1E-457A-B886-AA950F9E4E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47" y="1763740"/>
            <a:ext cx="5295153" cy="3330520"/>
          </a:xfrm>
          <a:prstGeom prst="rect">
            <a:avLst/>
          </a:prstGeom>
        </p:spPr>
      </p:pic>
      <p:pic>
        <p:nvPicPr>
          <p:cNvPr id="8194" name="Picture 2" descr="Risultato immagini per ESODO ITALIANI DALL'ISTRIA">
            <a:extLst>
              <a:ext uri="{FF2B5EF4-FFF2-40B4-BE49-F238E27FC236}">
                <a16:creationId xmlns:a16="http://schemas.microsoft.com/office/drawing/2014/main" id="{DE1D500B-217D-4380-8FDE-A44F33B2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2033" y="2244156"/>
            <a:ext cx="2806815" cy="23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Risultato immagini per FOIBE">
            <a:extLst>
              <a:ext uri="{FF2B5EF4-FFF2-40B4-BE49-F238E27FC236}">
                <a16:creationId xmlns:a16="http://schemas.microsoft.com/office/drawing/2014/main" id="{A93F1A9E-7F4C-4BC9-ACE9-E553F3B2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437" y="1116764"/>
            <a:ext cx="6253058" cy="462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isultato immagini per FOIBE">
            <a:extLst>
              <a:ext uri="{FF2B5EF4-FFF2-40B4-BE49-F238E27FC236}">
                <a16:creationId xmlns:a16="http://schemas.microsoft.com/office/drawing/2014/main" id="{DE6F0DC9-0AF4-490E-8D71-EB3F01EEB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059" y="1205938"/>
            <a:ext cx="3502643" cy="20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Risultato immagini per FOIBE">
            <a:extLst>
              <a:ext uri="{FF2B5EF4-FFF2-40B4-BE49-F238E27FC236}">
                <a16:creationId xmlns:a16="http://schemas.microsoft.com/office/drawing/2014/main" id="{0D81699E-6D0A-4C14-A2E4-F5F4DDA7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9837" y="4446259"/>
            <a:ext cx="2909086" cy="16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7275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esterni, albero, natura, buco&#10;&#10;Descrizione generata automaticamente">
            <a:extLst>
              <a:ext uri="{FF2B5EF4-FFF2-40B4-BE49-F238E27FC236}">
                <a16:creationId xmlns:a16="http://schemas.microsoft.com/office/drawing/2014/main" id="{F73D0228-E5D2-4052-8724-666AD8CC8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r="-1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7AD0802-9540-42B0-858E-513F9BF6A1C2}"/>
              </a:ext>
            </a:extLst>
          </p:cNvPr>
          <p:cNvSpPr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Una </a:t>
            </a:r>
            <a:r>
              <a:rPr lang="en-US" sz="2000" i="1">
                <a:solidFill>
                  <a:srgbClr val="000000"/>
                </a:solidFill>
              </a:rPr>
              <a:t>foiba</a:t>
            </a:r>
            <a:r>
              <a:rPr lang="en-US" sz="2000">
                <a:solidFill>
                  <a:srgbClr val="000000"/>
                </a:solidFill>
              </a:rPr>
              <a:t> è uno dei grandi inghiottitoi (o caverne verticali, pozzi) tipici della regione carsica e dell'Istria. Le </a:t>
            </a:r>
            <a:r>
              <a:rPr lang="en-US" sz="2000" i="1">
                <a:solidFill>
                  <a:srgbClr val="000000"/>
                </a:solidFill>
              </a:rPr>
              <a:t>foibe</a:t>
            </a:r>
            <a:r>
              <a:rPr lang="en-US" sz="2000">
                <a:solidFill>
                  <a:srgbClr val="000000"/>
                </a:solidFill>
              </a:rPr>
              <a:t> non sono quindi dei particolari tipi di caverne come viene spesso, erroneamente, affermato, ma solo il </a:t>
            </a:r>
            <a:r>
              <a:rPr lang="en-US" sz="2000" i="1">
                <a:solidFill>
                  <a:srgbClr val="000000"/>
                </a:solidFill>
              </a:rPr>
              <a:t>termine</a:t>
            </a:r>
            <a:r>
              <a:rPr lang="en-US" sz="2000">
                <a:solidFill>
                  <a:srgbClr val="000000"/>
                </a:solidFill>
              </a:rPr>
              <a:t> con cui vengono indicati gli inghiottitoi carsici tipici della</a:t>
            </a:r>
            <a:r>
              <a:rPr lang="en-US" sz="2000">
                <a:solidFill>
                  <a:srgbClr val="000000"/>
                </a:solidFill>
                <a:hlinkClick r:id="rId4" tooltip="Venezia Giulia"/>
              </a:rPr>
              <a:t>regione giuliana</a:t>
            </a:r>
            <a:r>
              <a:rPr lang="en-US" sz="2000">
                <a:solidFill>
                  <a:srgbClr val="000000"/>
                </a:solidFill>
              </a:rPr>
              <a:t>, che in tale territorio assumono spesso dimensioni spettacolari. Se ne contano circa 1700 in </a:t>
            </a:r>
            <a:r>
              <a:rPr lang="en-US" sz="2000">
                <a:solidFill>
                  <a:srgbClr val="000000"/>
                </a:solidFill>
                <a:hlinkClick r:id="rId5" tooltip="Istria"/>
              </a:rPr>
              <a:t>Istria</a:t>
            </a:r>
            <a:r>
              <a:rPr lang="en-US" sz="2000">
                <a:solidFill>
                  <a:srgbClr val="00000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5078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BFF05BD7-DEF9-416B-BB4B-11644FAAE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1" b="18474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19F7A50F-5758-4E89-B840-CC8972C96D7B}"/>
              </a:ext>
            </a:extLst>
          </p:cNvPr>
          <p:cNvSpPr/>
          <p:nvPr/>
        </p:nvSpPr>
        <p:spPr>
          <a:xfrm>
            <a:off x="6981826" y="3146400"/>
            <a:ext cx="4391024" cy="268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PER COMPRENDERE A FONDO IL FENOMENO DEL MASSACRO DELLE FOIBE BISOGNA ANDARE A RICERCARE LE RADICI IN QUELLA SECOLARE CONTESA TRA LA POPOLAZIONE ITALIANA E POPOLAZIONE SLAVA PER IL POSSESSO DEI TERRITORI DI NORD – EST, QUELLI DELL’ADRIATICO ORIENTALE</a:t>
            </a:r>
          </a:p>
        </p:txBody>
      </p:sp>
    </p:spTree>
    <p:extLst>
      <p:ext uri="{BB962C8B-B14F-4D97-AF65-F5344CB8AC3E}">
        <p14:creationId xmlns:p14="http://schemas.microsoft.com/office/powerpoint/2010/main" val="153386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F9A5FF-FE1D-481F-9B44-5DE70852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59962"/>
            <a:ext cx="10914060" cy="27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E27B781-0329-48FB-8E10-40470E2645C5}"/>
              </a:ext>
            </a:extLst>
          </p:cNvPr>
          <p:cNvSpPr/>
          <p:nvPr/>
        </p:nvSpPr>
        <p:spPr>
          <a:xfrm>
            <a:off x="58202" y="4868213"/>
            <a:ext cx="6281873" cy="1770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FINCHE’ L’IMPERO AUSTRO UNGHARICO ERA SALDO ITALIANI E SLOVENI VISSERO QUASI PACIFICAMENTE , QUANDO L’IMPERO DOPO LA I GUERRA MONDIALE SI DISGREGO’, LE OSTILITA’ COMINCIARONO AD ACUIRSI, PERCHE’?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BDB92E9-D07C-41B8-99F3-F4B124613DBB}"/>
              </a:ext>
            </a:extLst>
          </p:cNvPr>
          <p:cNvSpPr/>
          <p:nvPr/>
        </p:nvSpPr>
        <p:spPr>
          <a:xfrm>
            <a:off x="6587724" y="4767660"/>
            <a:ext cx="5534951" cy="19569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IL CONFINE TRA ITALIA E JUGOSLAVIA VENNE DELINEATO DALLA COSIDDETTA LINEA DI WILSON: GLI SLAVI VIDERO SOTTRARSI  UNA COSPICUA FETTA DELL’ISTRIA DAGLI ITALIANI E CIRCA 5.000 SLAVI SI TROVARONO A VIVERE IN TERRITORIO STRANIERO, SOTTO IL DOMINIO DI UN POPOLO A TRATTI OPPRESSORE</a:t>
            </a:r>
          </a:p>
        </p:txBody>
      </p:sp>
    </p:spTree>
    <p:extLst>
      <p:ext uri="{BB962C8B-B14F-4D97-AF65-F5344CB8AC3E}">
        <p14:creationId xmlns:p14="http://schemas.microsoft.com/office/powerpoint/2010/main" val="4280618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isultato immagini per fascismo slavi">
            <a:extLst>
              <a:ext uri="{FF2B5EF4-FFF2-40B4-BE49-F238E27FC236}">
                <a16:creationId xmlns:a16="http://schemas.microsoft.com/office/drawing/2014/main" id="{0E8B296E-4E50-4CA0-A70F-EAF0DC65D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r="4969"/>
          <a:stretch/>
        </p:blipFill>
        <p:spPr bwMode="auto"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868378E5-159F-4939-98C1-CE9279569B1B}"/>
              </a:ext>
            </a:extLst>
          </p:cNvPr>
          <p:cNvSpPr/>
          <p:nvPr/>
        </p:nvSpPr>
        <p:spPr>
          <a:xfrm>
            <a:off x="5232401" y="3146400"/>
            <a:ext cx="6140449" cy="268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Il fascismo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spezzò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qualsiasi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possibilità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di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convivenza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interetnica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. In Istria, come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altrove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gli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italiani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adeguarono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al regime,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quando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non lo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appoggiarono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apertamente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, e la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connivenza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degli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italiani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d’Istria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con il regime,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foss’anche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solo un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colpevole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silenzio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portò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gli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slavi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identificare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tutti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gli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italiani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con il fascismo</a:t>
            </a:r>
            <a:r>
              <a:rPr lang="en-US" sz="24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0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Risultato immagini per mussolini e gli slavi">
            <a:extLst>
              <a:ext uri="{FF2B5EF4-FFF2-40B4-BE49-F238E27FC236}">
                <a16:creationId xmlns:a16="http://schemas.microsoft.com/office/drawing/2014/main" id="{7D807317-9A03-48B4-A403-87D641E0E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" b="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A3BA9C1-72FE-4998-85FC-3D25577C5A96}"/>
              </a:ext>
            </a:extLst>
          </p:cNvPr>
          <p:cNvSpPr/>
          <p:nvPr/>
        </p:nvSpPr>
        <p:spPr>
          <a:xfrm>
            <a:off x="6090574" y="514350"/>
            <a:ext cx="4977578" cy="55466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Si </a:t>
            </a:r>
            <a:r>
              <a:rPr lang="en-US" dirty="0" err="1">
                <a:solidFill>
                  <a:srgbClr val="000000"/>
                </a:solidFill>
              </a:rPr>
              <a:t>cominciarono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b="1" dirty="0" err="1">
                <a:solidFill>
                  <a:srgbClr val="000000"/>
                </a:solidFill>
              </a:rPr>
              <a:t>bruciare</a:t>
            </a:r>
            <a:r>
              <a:rPr lang="en-US" b="1" dirty="0">
                <a:solidFill>
                  <a:srgbClr val="000000"/>
                </a:solidFill>
              </a:rPr>
              <a:t> le </a:t>
            </a:r>
            <a:r>
              <a:rPr lang="en-US" b="1" dirty="0" err="1">
                <a:solidFill>
                  <a:srgbClr val="000000"/>
                </a:solidFill>
              </a:rPr>
              <a:t>sedi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partiti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sloveni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croati</a:t>
            </a:r>
            <a:r>
              <a:rPr lang="en-US" dirty="0">
                <a:solidFill>
                  <a:srgbClr val="000000"/>
                </a:solidFill>
              </a:rPr>
              <a:t>, e con </a:t>
            </a:r>
            <a:r>
              <a:rPr lang="en-US" dirty="0" err="1">
                <a:solidFill>
                  <a:srgbClr val="000000"/>
                </a:solidFill>
              </a:rPr>
              <a:t>queste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arrivarono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b="1" dirty="0" err="1">
                <a:solidFill>
                  <a:srgbClr val="000000"/>
                </a:solidFill>
              </a:rPr>
              <a:t>persecuzioni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politiche</a:t>
            </a:r>
            <a:r>
              <a:rPr lang="en-US" dirty="0">
                <a:solidFill>
                  <a:srgbClr val="000000"/>
                </a:solidFill>
              </a:rPr>
              <a:t> aggravate da </a:t>
            </a:r>
            <a:r>
              <a:rPr lang="en-US" dirty="0" err="1">
                <a:solidFill>
                  <a:srgbClr val="000000"/>
                </a:solidFill>
              </a:rPr>
              <a:t>quel</a:t>
            </a:r>
            <a:r>
              <a:rPr lang="en-US" dirty="0">
                <a:solidFill>
                  <a:srgbClr val="000000"/>
                </a:solidFill>
              </a:rPr>
              <a:t> “</a:t>
            </a:r>
            <a:r>
              <a:rPr lang="en-US" dirty="0" err="1">
                <a:solidFill>
                  <a:srgbClr val="000000"/>
                </a:solidFill>
              </a:rPr>
              <a:t>culto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razza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latina</a:t>
            </a:r>
            <a:r>
              <a:rPr lang="en-US" dirty="0">
                <a:solidFill>
                  <a:srgbClr val="000000"/>
                </a:solidFill>
              </a:rPr>
              <a:t>” </a:t>
            </a:r>
            <a:r>
              <a:rPr lang="en-US" dirty="0" err="1">
                <a:solidFill>
                  <a:srgbClr val="000000"/>
                </a:solidFill>
              </a:rPr>
              <a:t>che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nutriva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forti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accenti</a:t>
            </a:r>
            <a:r>
              <a:rPr lang="en-US" dirty="0">
                <a:solidFill>
                  <a:srgbClr val="000000"/>
                </a:solidFill>
              </a:rPr>
              <a:t> anti-</a:t>
            </a:r>
            <a:r>
              <a:rPr lang="en-US" dirty="0" err="1">
                <a:solidFill>
                  <a:srgbClr val="000000"/>
                </a:solidFill>
              </a:rPr>
              <a:t>slavi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Mussolini </a:t>
            </a:r>
            <a:r>
              <a:rPr lang="en-US" b="1" dirty="0" err="1">
                <a:solidFill>
                  <a:srgbClr val="000000"/>
                </a:solidFill>
              </a:rPr>
              <a:t>vietò</a:t>
            </a:r>
            <a:r>
              <a:rPr lang="en-US" b="1" dirty="0">
                <a:solidFill>
                  <a:srgbClr val="000000"/>
                </a:solidFill>
              </a:rPr>
              <a:t> le </a:t>
            </a:r>
            <a:r>
              <a:rPr lang="en-US" b="1" dirty="0" err="1">
                <a:solidFill>
                  <a:srgbClr val="000000"/>
                </a:solidFill>
              </a:rPr>
              <a:t>scuole</a:t>
            </a:r>
            <a:r>
              <a:rPr lang="en-US" b="1" dirty="0">
                <a:solidFill>
                  <a:srgbClr val="000000"/>
                </a:solidFill>
              </a:rPr>
              <a:t> e 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giornali</a:t>
            </a:r>
            <a:r>
              <a:rPr lang="en-US" b="1" dirty="0">
                <a:solidFill>
                  <a:srgbClr val="000000"/>
                </a:solidFill>
              </a:rPr>
              <a:t> in lingua </a:t>
            </a:r>
            <a:r>
              <a:rPr lang="en-US" b="1" dirty="0" err="1">
                <a:solidFill>
                  <a:srgbClr val="000000"/>
                </a:solidFill>
              </a:rPr>
              <a:t>slovena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chiuse</a:t>
            </a:r>
            <a:r>
              <a:rPr lang="en-US" dirty="0">
                <a:solidFill>
                  <a:srgbClr val="000000"/>
                </a:solidFill>
              </a:rPr>
              <a:t> le cooperative </a:t>
            </a:r>
            <a:r>
              <a:rPr lang="en-US" dirty="0" err="1">
                <a:solidFill>
                  <a:srgbClr val="000000"/>
                </a:solidFill>
              </a:rPr>
              <a:t>sociali</a:t>
            </a:r>
            <a:r>
              <a:rPr lang="en-US" dirty="0">
                <a:solidFill>
                  <a:srgbClr val="000000"/>
                </a:solidFill>
              </a:rPr>
              <a:t> slave </a:t>
            </a:r>
            <a:r>
              <a:rPr lang="en-US" dirty="0" err="1">
                <a:solidFill>
                  <a:srgbClr val="000000"/>
                </a:solidFill>
              </a:rPr>
              <a:t>smantellandone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organizzazioni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politiche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L’italianizzazione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dei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cognomi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slavi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sarà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l’ultimo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simbolico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atto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dell’assimilazione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forzata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delle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genti</a:t>
            </a:r>
            <a:r>
              <a:rPr lang="en-US" b="1" dirty="0">
                <a:solidFill>
                  <a:srgbClr val="000000"/>
                </a:solidFill>
              </a:rPr>
              <a:t> slave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Condanne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morte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vennero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distribuite</a:t>
            </a:r>
            <a:r>
              <a:rPr lang="en-US" dirty="0">
                <a:solidFill>
                  <a:srgbClr val="000000"/>
                </a:solidFill>
              </a:rPr>
              <a:t> ai </a:t>
            </a:r>
            <a:r>
              <a:rPr lang="en-US" dirty="0" err="1">
                <a:solidFill>
                  <a:srgbClr val="000000"/>
                </a:solidFill>
              </a:rPr>
              <a:t>patrioti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sloveni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batterono</a:t>
            </a:r>
            <a:r>
              <a:rPr lang="en-US" dirty="0">
                <a:solidFill>
                  <a:srgbClr val="000000"/>
                </a:solidFill>
              </a:rPr>
              <a:t> per la </a:t>
            </a:r>
            <a:r>
              <a:rPr lang="en-US" dirty="0" err="1">
                <a:solidFill>
                  <a:srgbClr val="000000"/>
                </a:solidFill>
              </a:rPr>
              <a:t>difesa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cultura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lingua </a:t>
            </a:r>
            <a:r>
              <a:rPr lang="en-US" dirty="0" err="1">
                <a:solidFill>
                  <a:srgbClr val="000000"/>
                </a:solidFill>
              </a:rPr>
              <a:t>slovena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723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lbero, esterni, persona, foresta&#10;&#10;Descrizione generata automaticamente">
            <a:extLst>
              <a:ext uri="{FF2B5EF4-FFF2-40B4-BE49-F238E27FC236}">
                <a16:creationId xmlns:a16="http://schemas.microsoft.com/office/drawing/2014/main" id="{D78F5A6B-9227-40BD-8CFF-51AA1AB55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9" r="1094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BD98303-1B35-4592-AE37-D020DDCFE1C7}"/>
              </a:ext>
            </a:extLst>
          </p:cNvPr>
          <p:cNvSpPr/>
          <p:nvPr/>
        </p:nvSpPr>
        <p:spPr>
          <a:xfrm>
            <a:off x="633547" y="243318"/>
            <a:ext cx="4706803" cy="37888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Dopo </a:t>
            </a:r>
            <a:r>
              <a:rPr lang="en-US" sz="2000" dirty="0" err="1">
                <a:solidFill>
                  <a:srgbClr val="000000"/>
                </a:solidFill>
              </a:rPr>
              <a:t>l’armistizio</a:t>
            </a:r>
            <a:r>
              <a:rPr lang="en-US" sz="2000" dirty="0">
                <a:solidFill>
                  <a:srgbClr val="000000"/>
                </a:solidFill>
              </a:rPr>
              <a:t> dell’8 sett. 43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LA SITUAZIONE </a:t>
            </a:r>
            <a:r>
              <a:rPr lang="en-US" sz="2000" dirty="0" err="1">
                <a:solidFill>
                  <a:srgbClr val="000000"/>
                </a:solidFill>
              </a:rPr>
              <a:t>COMINCIò</a:t>
            </a:r>
            <a:r>
              <a:rPr lang="en-US" sz="2000" dirty="0">
                <a:solidFill>
                  <a:srgbClr val="000000"/>
                </a:solidFill>
              </a:rPr>
              <a:t> A CAMBIARE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L’arrivo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delle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truppe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dell’</a:t>
            </a:r>
            <a:r>
              <a:rPr lang="en-US" sz="2000" b="1" dirty="0" err="1">
                <a:solidFill>
                  <a:srgbClr val="000000"/>
                </a:solidFill>
              </a:rPr>
              <a:t>Armata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popolare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jugoslava</a:t>
            </a:r>
            <a:r>
              <a:rPr lang="en-US" sz="2000" dirty="0">
                <a:solidFill>
                  <a:srgbClr val="000000"/>
                </a:solidFill>
              </a:rPr>
              <a:t> in Istria, </a:t>
            </a:r>
            <a:r>
              <a:rPr lang="en-US" sz="2000" dirty="0" err="1">
                <a:solidFill>
                  <a:srgbClr val="000000"/>
                </a:solidFill>
              </a:rPr>
              <a:t>nel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goriziano</a:t>
            </a:r>
            <a:r>
              <a:rPr lang="en-US" sz="2000" dirty="0">
                <a:solidFill>
                  <a:srgbClr val="000000"/>
                </a:solidFill>
              </a:rPr>
              <a:t> e a Trieste </a:t>
            </a:r>
            <a:r>
              <a:rPr lang="en-US" sz="2000" dirty="0" err="1">
                <a:solidFill>
                  <a:srgbClr val="000000"/>
                </a:solidFill>
              </a:rPr>
              <a:t>portò</a:t>
            </a:r>
            <a:r>
              <a:rPr lang="en-US" sz="2000" dirty="0">
                <a:solidFill>
                  <a:srgbClr val="000000"/>
                </a:solidFill>
              </a:rPr>
              <a:t> a </a:t>
            </a:r>
            <a:r>
              <a:rPr lang="en-US" sz="2000" dirty="0" err="1">
                <a:solidFill>
                  <a:srgbClr val="000000"/>
                </a:solidFill>
              </a:rPr>
              <a:t>violente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repressioni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epurazioni</a:t>
            </a:r>
            <a:r>
              <a:rPr lang="en-US" sz="2000" dirty="0">
                <a:solidFill>
                  <a:srgbClr val="000000"/>
                </a:solidFill>
              </a:rPr>
              <a:t>, e rese </a:t>
            </a:r>
            <a:r>
              <a:rPr lang="en-US" sz="2000" dirty="0" err="1">
                <a:solidFill>
                  <a:srgbClr val="000000"/>
                </a:solidFill>
              </a:rPr>
              <a:t>dei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conti</a:t>
            </a:r>
            <a:r>
              <a:rPr lang="en-US" sz="2000" dirty="0">
                <a:solidFill>
                  <a:srgbClr val="000000"/>
                </a:solidFill>
              </a:rPr>
              <a:t> NEI CONFRONTI DEGLI ITALIANI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 si sa con esattezza quanti italiani furono uccisi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modo così barbaro ma, secondo alcuni storici, forse anche 10mila persone se non di più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E88FE37-67EA-4843-82FA-840D47AAB335}"/>
              </a:ext>
            </a:extLst>
          </p:cNvPr>
          <p:cNvSpPr/>
          <p:nvPr/>
        </p:nvSpPr>
        <p:spPr>
          <a:xfrm>
            <a:off x="2867487" y="4474346"/>
            <a:ext cx="8460420" cy="18643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foibe divennero il luogo di occultamento dei cadaveri degli italiani uccisi. In alcuni casi le vittime vennero gettate vive nelle voragini. 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 trattò essenzialmente di collaborazionisti del regime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podestà, amministratori, giudici, carabinieri, militari e paramilitari ma anche civili accusati di essere spie o collaborazionisti. Non solo italiani, però. Finirono nelle foibe anche quegli sloveni e croati che appoggiarono il regime fascista italiano</a:t>
            </a:r>
          </a:p>
        </p:txBody>
      </p:sp>
    </p:spTree>
    <p:extLst>
      <p:ext uri="{BB962C8B-B14F-4D97-AF65-F5344CB8AC3E}">
        <p14:creationId xmlns:p14="http://schemas.microsoft.com/office/powerpoint/2010/main" val="226538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590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LE FOIBE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FOIBE</dc:title>
  <dc:creator>Annalisa bonaccorso</dc:creator>
  <cp:lastModifiedBy>Matteo Arena</cp:lastModifiedBy>
  <cp:revision>2</cp:revision>
  <dcterms:created xsi:type="dcterms:W3CDTF">2021-02-14T18:49:13Z</dcterms:created>
  <dcterms:modified xsi:type="dcterms:W3CDTF">2021-02-27T15:43:59Z</dcterms:modified>
</cp:coreProperties>
</file>